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9" r:id="rId4"/>
    <p:sldId id="261" r:id="rId5"/>
    <p:sldId id="269" r:id="rId6"/>
    <p:sldId id="260" r:id="rId7"/>
    <p:sldId id="256" r:id="rId8"/>
    <p:sldId id="258" r:id="rId9"/>
    <p:sldId id="262" r:id="rId10"/>
    <p:sldId id="263" r:id="rId11"/>
    <p:sldId id="265" r:id="rId12"/>
    <p:sldId id="266" r:id="rId13"/>
    <p:sldId id="268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jpeg"/><Relationship Id="rId3" Type="http://schemas.openxmlformats.org/officeDocument/2006/relationships/image" Target="../media/image54.jpeg"/><Relationship Id="rId21" Type="http://schemas.openxmlformats.org/officeDocument/2006/relationships/image" Target="../media/image72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image" Target="../media/image53.jpeg"/><Relationship Id="rId16" Type="http://schemas.openxmlformats.org/officeDocument/2006/relationships/image" Target="../media/image67.jpeg"/><Relationship Id="rId20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23" Type="http://schemas.openxmlformats.org/officeDocument/2006/relationships/image" Target="../media/image74.jpeg"/><Relationship Id="rId10" Type="http://schemas.openxmlformats.org/officeDocument/2006/relationships/image" Target="../media/image61.jpeg"/><Relationship Id="rId19" Type="http://schemas.openxmlformats.org/officeDocument/2006/relationships/image" Target="../media/image70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Relationship Id="rId22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jpeg"/><Relationship Id="rId18" Type="http://schemas.openxmlformats.org/officeDocument/2006/relationships/image" Target="../media/image9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17" Type="http://schemas.openxmlformats.org/officeDocument/2006/relationships/image" Target="../media/image90.jpeg"/><Relationship Id="rId2" Type="http://schemas.openxmlformats.org/officeDocument/2006/relationships/image" Target="../media/image75.jpeg"/><Relationship Id="rId16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5" Type="http://schemas.openxmlformats.org/officeDocument/2006/relationships/image" Target="../media/image88.jpeg"/><Relationship Id="rId10" Type="http://schemas.openxmlformats.org/officeDocument/2006/relationships/image" Target="../media/image83.jpeg"/><Relationship Id="rId19" Type="http://schemas.openxmlformats.org/officeDocument/2006/relationships/image" Target="../media/image92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Relationship Id="rId14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2000240"/>
            <a:ext cx="785818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4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Детско-юношеская  организация «Элита»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имени </a:t>
            </a:r>
            <a:r>
              <a:rPr lang="en-US" sz="4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Героя Советского Союза Алексея  Петровича Исаева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28604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МБОУ 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Макуловская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СОШ»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Верхнеуслонского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муниципального района РТ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0"/>
            <a:ext cx="814393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Наши мероприятия </a:t>
            </a:r>
          </a:p>
          <a:p>
            <a:pPr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 descr="C:\Users\Admin\Desktop\КТД\DSC080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928670"/>
            <a:ext cx="2286016" cy="1785951"/>
          </a:xfrm>
          <a:prstGeom prst="round2Diag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" name="Рисунок 3" descr="C:\Users\Admin\Desktop\КТД\DSC080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928670"/>
            <a:ext cx="2214563" cy="178595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 descr="C:\Users\Admin\Desktop\КТД\DSC080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786322"/>
            <a:ext cx="2286016" cy="164307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</p:pic>
      <p:pic>
        <p:nvPicPr>
          <p:cNvPr id="7" name="Рисунок 6" descr="C:\Users\Admin\Desktop\КТД\DSC0840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928934"/>
            <a:ext cx="2286016" cy="1471613"/>
          </a:xfrm>
          <a:prstGeom prst="round1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8" name="Рисунок 7" descr="C:\Users\Admin\Desktop\КТД\DSC085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4714884"/>
            <a:ext cx="2428892" cy="1643074"/>
          </a:xfrm>
          <a:prstGeom prst="round1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КТД\DSC0942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928934"/>
            <a:ext cx="2286016" cy="164307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0" name="Рисунок 9" descr="C:\Users\Admin\Desktop\КТД\DSC0943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0826" y="4786322"/>
            <a:ext cx="2428892" cy="1728472"/>
          </a:xfrm>
          <a:prstGeom prst="round2Diag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1" name="Рисунок 10" descr="C:\Users\Admin\Desktop\КТД\DSC0975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9388" y="2928934"/>
            <a:ext cx="2500330" cy="1559563"/>
          </a:xfrm>
          <a:prstGeom prst="round2Diag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13" name="Рисунок 12" descr="C:\Users\Admin\Desktop\Г.Г\фото\концерт 5.10.13\DSC0665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50" y="1000108"/>
            <a:ext cx="2428892" cy="1643074"/>
          </a:xfrm>
          <a:prstGeom prst="round1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Admin\Desktop\КТД\DSC094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1243145">
            <a:off x="357158" y="285728"/>
            <a:ext cx="2133600" cy="16002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4" name="Рисунок 3" descr="C:\Users\Admin\Desktop\КТД\DSC094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0967988">
            <a:off x="6786578" y="428604"/>
            <a:ext cx="2071702" cy="164307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5" name="Рисунок 4" descr="C:\Users\Admin\Desktop\КТД\DSCN47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61303">
            <a:off x="6858016" y="4572008"/>
            <a:ext cx="2071702" cy="1541146"/>
          </a:xfrm>
          <a:prstGeom prst="roundRect">
            <a:avLst/>
          </a:prstGeom>
          <a:noFill/>
          <a:ln>
            <a:solidFill>
              <a:srgbClr val="FF33CC"/>
            </a:solidFill>
          </a:ln>
        </p:spPr>
      </p:pic>
      <p:pic>
        <p:nvPicPr>
          <p:cNvPr id="7" name="Рисунок 6" descr="C:\Users\Admin\Desktop\КТД\DSC094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1118005">
            <a:off x="6284317" y="2546236"/>
            <a:ext cx="2357454" cy="171451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 descr="C:\Users\Admin\Desktop\КТД\DSCN469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785794"/>
            <a:ext cx="1857388" cy="15716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9" name="Рисунок 8" descr="C:\Users\Admin\Desktop\КТД\SDC154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1084387">
            <a:off x="285720" y="2428868"/>
            <a:ext cx="2428892" cy="164973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11" name="Рисунок 10" descr="C:\Users\Admin\Desktop\КТД\DSC0085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428868"/>
            <a:ext cx="2357454" cy="1785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2" name="Рисунок 11" descr="C:\Users\Admin\Desktop\КТД\DSC07997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14356"/>
            <a:ext cx="1928826" cy="1571636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3" name="Рисунок 12" descr="C:\Users\Admin\Desktop\КТД\DSC08015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397631">
            <a:off x="571472" y="4643446"/>
            <a:ext cx="1928826" cy="1485902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4" name="Рисунок 13" descr="C:\Users\Admin\Desktop\КТД\2015-11-10 04-51-24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429132"/>
            <a:ext cx="1714512" cy="135732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15" name="Рисунок 14" descr="C:\Users\Admin\Desktop\КТД\DSC08415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429132"/>
            <a:ext cx="1714512" cy="132874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Спорт\школа колаж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785926"/>
            <a:ext cx="3929090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Admin\Desktop\Спорт\2015-09-26 08-25-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411988">
            <a:off x="6715140" y="571480"/>
            <a:ext cx="2209810" cy="1371605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5" name="Рисунок 4" descr="C:\Users\Admin\Desktop\Спорт\2015-09-26 08-37-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1232911">
            <a:off x="214282" y="2214554"/>
            <a:ext cx="2357454" cy="1714512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6" name="Рисунок 5" descr="C:\Users\Admin\Desktop\Спорт\DSC0079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357430"/>
            <a:ext cx="2143140" cy="1643074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7" name="Рисунок 6" descr="C:\Users\Admin\Desktop\Спорт\DSC012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552039">
            <a:off x="2714612" y="5000636"/>
            <a:ext cx="1714512" cy="1335405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Спорт\DSC0826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0791945">
            <a:off x="2928926" y="357166"/>
            <a:ext cx="1643074" cy="1214446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Спорт\DSC0903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20941053">
            <a:off x="357158" y="4286256"/>
            <a:ext cx="2143140" cy="1421134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0" name="Рисунок 9" descr="C:\Users\Admin\Desktop\Спорт\DSC0914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357166"/>
            <a:ext cx="1609725" cy="1207135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2" name="Рисунок 11" descr="C:\Users\Admin\Desktop\Спорт\DSC0935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663323">
            <a:off x="6929454" y="4429132"/>
            <a:ext cx="1928826" cy="1321119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4" name="Рисунок 13" descr="C:\Users\Admin\Desktop\Г.Г\фото\Хоккей мален дети\DSC00185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20" y="571480"/>
            <a:ext cx="2214578" cy="135732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C:\Users\Admin\AppData\Local\Temp\Rar$DI02.941\IMG_127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1061195">
            <a:off x="4738137" y="4635318"/>
            <a:ext cx="1833124" cy="135732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Admin\Desktop\патриот\DSC08846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4429132"/>
            <a:ext cx="2571768" cy="2000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9" name="Рисунок 8" descr="C:\Users\Admin\Desktop\патриот\DSC0879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500570"/>
            <a:ext cx="2500298" cy="1928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2" name="Рисунок 11" descr="C:\Users\Admin\Desktop\патриот\DSC0940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28"/>
            <a:ext cx="2428892" cy="2000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3" name="Рисунок 12" descr="C:\Users\Admin\Desktop\патриот\SDC1544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214290"/>
            <a:ext cx="2528893" cy="2000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4" name="Рисунок 13" descr="C:\Users\Admin\Desktop\патриот\DSC00388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1571612"/>
            <a:ext cx="2143140" cy="17145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6" name="Рисунок 15" descr="C:\Users\Admin\Desktop\патриот\SDC15443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57562"/>
            <a:ext cx="1981209" cy="15716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8" name="Рисунок 17" descr="C:\Users\Admin\Desktop\патриот\DSC09402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357562"/>
            <a:ext cx="2143140" cy="15716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9" name="Рисунок 18" descr="C:\Users\Admin\Desktop\патриот\SDC15453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571612"/>
            <a:ext cx="2000264" cy="1714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патриот\DSC0856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2143140" cy="185738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3" name="Рисунок 2" descr="C:\Users\Admin\Desktop\патриот\DSC0859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500570"/>
            <a:ext cx="2071702" cy="185738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4" name="Рисунок 3" descr="C:\Users\Admin\Desktop\патриот\DSC0858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14290"/>
            <a:ext cx="2786082" cy="292895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5" name="Рисунок 4" descr="C:\Users\Admin\Desktop\патриот\DSC00377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85728"/>
            <a:ext cx="2500330" cy="171451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7" name="Рисунок 6" descr="C:\Users\Admin\Desktop\Г.Г\фото\9 мая 14год\DSC071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3571876"/>
            <a:ext cx="3143272" cy="250033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" name="Рисунок 7" descr="C:\Users\Admin\Desktop\Г.Г\фото\9 мая 14год\DSC071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4786322"/>
            <a:ext cx="1857388" cy="135732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9" name="Рисунок 8" descr="C:\Users\Admin\Desktop\Г.Г\фото\9 мая 14год\DSC0710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2357430"/>
            <a:ext cx="2571768" cy="171451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0" name="Рисунок 9" descr="C:\Users\Admin\Desktop\Г.Г\фото\9 мая 14год\DSC0711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2714620"/>
            <a:ext cx="1928826" cy="1143008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Фото фильм\DSC0052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2285984" cy="157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Admin\Desktop\Фото фильм\DSC0063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143512"/>
            <a:ext cx="1643074" cy="1178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Рисунок 20" descr="Описание: C:\Users\Admin\Desktop\Фото фильм\DSC006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714884"/>
            <a:ext cx="1333510" cy="1000132"/>
          </a:xfrm>
          <a:prstGeom prst="rect">
            <a:avLst/>
          </a:prstGeom>
          <a:noFill/>
        </p:spPr>
      </p:pic>
      <p:pic>
        <p:nvPicPr>
          <p:cNvPr id="1028" name="Рисунок 19" descr="Описание: C:\Users\Admin\Desktop\Фото фильм\DSC005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1411312"/>
            <a:ext cx="1143007" cy="858649"/>
          </a:xfrm>
          <a:prstGeom prst="rect">
            <a:avLst/>
          </a:prstGeom>
          <a:noFill/>
        </p:spPr>
      </p:pic>
      <p:pic>
        <p:nvPicPr>
          <p:cNvPr id="1027" name="Рисунок 18" descr="Описание: C:\Users\Admin\Desktop\Фото фильм\DSC005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3786190"/>
            <a:ext cx="1266825" cy="952500"/>
          </a:xfrm>
          <a:prstGeom prst="rect">
            <a:avLst/>
          </a:prstGeom>
          <a:noFill/>
        </p:spPr>
      </p:pic>
      <p:pic>
        <p:nvPicPr>
          <p:cNvPr id="1026" name="Рисунок 17" descr="Описание: C:\Users\Admin\Desktop\Фото фильм\DSC005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4357694"/>
            <a:ext cx="1152862" cy="857256"/>
          </a:xfrm>
          <a:prstGeom prst="rect">
            <a:avLst/>
          </a:prstGeom>
          <a:noFill/>
        </p:spPr>
      </p:pic>
      <p:pic>
        <p:nvPicPr>
          <p:cNvPr id="1025" name="Рисунок 16" descr="Описание: C:\Users\Admin\Desktop\Фото фильм\DSC005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1357298"/>
            <a:ext cx="1247775" cy="93345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4" name="Рисунок 23" descr="Описание: C:\Users\Admin\Desktop\Фото фильм\DSC0068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596" y="2214554"/>
            <a:ext cx="1046089" cy="785818"/>
          </a:xfrm>
          <a:prstGeom prst="rect">
            <a:avLst/>
          </a:prstGeom>
          <a:noFill/>
        </p:spPr>
      </p:pic>
      <p:pic>
        <p:nvPicPr>
          <p:cNvPr id="1033" name="Рисунок 25" descr="Описание: C:\Users\Admin\Desktop\Фото фильм\DSC0069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214290"/>
            <a:ext cx="1695450" cy="1276350"/>
          </a:xfrm>
          <a:prstGeom prst="rect">
            <a:avLst/>
          </a:prstGeom>
          <a:noFill/>
        </p:spPr>
      </p:pic>
      <p:pic>
        <p:nvPicPr>
          <p:cNvPr id="1032" name="Рисунок 24" descr="Описание: C:\Users\Admin\Desktop\Фото фильм\DSC0068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00430" y="5143512"/>
            <a:ext cx="1562100" cy="1171575"/>
          </a:xfrm>
          <a:prstGeom prst="rect">
            <a:avLst/>
          </a:prstGeom>
          <a:noFill/>
        </p:spPr>
      </p:pic>
      <p:pic>
        <p:nvPicPr>
          <p:cNvPr id="1031" name="Рисунок 22" descr="Описание: C:\Users\Admin\Desktop\Фото фильм\DSC0066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5984" y="2643182"/>
            <a:ext cx="1447800" cy="1085850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Рисунок 27" descr="Описание: C:\Users\Admin\Desktop\Фото фильм\DSC0075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00430" y="571480"/>
            <a:ext cx="1343025" cy="1009650"/>
          </a:xfrm>
          <a:prstGeom prst="rect">
            <a:avLst/>
          </a:prstGeom>
          <a:noFill/>
        </p:spPr>
      </p:pic>
      <p:pic>
        <p:nvPicPr>
          <p:cNvPr id="1036" name="Рисунок 26" descr="Описание: C:\Users\Admin\Desktop\Фото фильм\DSC0070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29058" y="2143116"/>
            <a:ext cx="1428750" cy="106680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" name="Рисунок 17" descr="C:\Users\Admin\Desktop\Фото фильм\DSC00928.JPG"/>
          <p:cNvPicPr/>
          <p:nvPr/>
        </p:nvPicPr>
        <p:blipFill>
          <a:blip r:embed="rId1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071678"/>
            <a:ext cx="99060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Admin\Desktop\Фото фильм\DSC00935.JPG"/>
          <p:cNvPicPr/>
          <p:nvPr/>
        </p:nvPicPr>
        <p:blipFill>
          <a:blip r:embed="rId16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2428868"/>
            <a:ext cx="1214446" cy="1042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Admin\Desktop\Фото фильм\DSC01031.JPG"/>
          <p:cNvPicPr/>
          <p:nvPr/>
        </p:nvPicPr>
        <p:blipFill>
          <a:blip r:embed="rId17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000504"/>
            <a:ext cx="1114425" cy="83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Admin\Desktop\Фото фильм\DSC01093.JPG"/>
          <p:cNvPicPr/>
          <p:nvPr/>
        </p:nvPicPr>
        <p:blipFill>
          <a:blip r:embed="rId18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429000"/>
            <a:ext cx="1143008" cy="957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Admin\Desktop\Фото фильм\DSC01143.JPG"/>
          <p:cNvPicPr/>
          <p:nvPr/>
        </p:nvPicPr>
        <p:blipFill>
          <a:blip r:embed="rId19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143248"/>
            <a:ext cx="1504950" cy="1128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C:\Users\Admin\Desktop\Фото фильм\DSC01195.JPG"/>
          <p:cNvPicPr/>
          <p:nvPr/>
        </p:nvPicPr>
        <p:blipFill>
          <a:blip r:embed="rId20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3571876"/>
            <a:ext cx="1285875" cy="963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C:\Users\Admin\Desktop\Фото фильм\DSC01095.JPG"/>
          <p:cNvPicPr/>
          <p:nvPr/>
        </p:nvPicPr>
        <p:blipFill>
          <a:blip r:embed="rId21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5357826"/>
            <a:ext cx="1071570" cy="727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I:\Воспитательная работа 14-15 уч.год\ДОО 2\2.3 Детская организация.JPG"/>
          <p:cNvPicPr/>
          <p:nvPr/>
        </p:nvPicPr>
        <p:blipFill>
          <a:blip r:embed="rId2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4786322"/>
            <a:ext cx="1928826" cy="147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I:\Воспитательная работа 14-15 уч.год\ДОО 2\2.2 детская организация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358082" y="214290"/>
            <a:ext cx="1419220" cy="1064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Фото фильм\DSC012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5143512"/>
            <a:ext cx="1438275" cy="107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Admin\Desktop\Фото фильм\DSC082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500174"/>
            <a:ext cx="285752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Admin\Desktop\Фото фильм\DSC083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4143380"/>
            <a:ext cx="1282700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dmin\Desktop\Фото фильм\DSC0836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714356"/>
            <a:ext cx="1428760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dmin\Desktop\Фото фильм\DSC0837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1868490" cy="128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Фото фильм\DSC0843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4714884"/>
            <a:ext cx="1428760" cy="107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Фото фильм\DSC0845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214290"/>
            <a:ext cx="1928826" cy="157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Desktop\Фото фильм\DSC0845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785926"/>
            <a:ext cx="1643074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Admin\Desktop\Фото фильм\DSC0846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5357826"/>
            <a:ext cx="1438275" cy="107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Admin\Desktop\Фото фильм\DSC09507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714752"/>
            <a:ext cx="1704975" cy="127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Admin\Desktop\Фото фильм\DSC09513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14290"/>
            <a:ext cx="1724025" cy="129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Admin\Desktop\Фото фильм\DSC09536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57166"/>
            <a:ext cx="1500198" cy="118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Admin\Desktop\Фото фильм\DSC09685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286124"/>
            <a:ext cx="1524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Admin\Desktop\Фото фильм\DSC08260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2" y="5429264"/>
            <a:ext cx="125730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Admin\Desktop\Фото фильм\DSC09463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4071942"/>
            <a:ext cx="1071570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Admin\Desktop\Фото фильм\DSC01226.JP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2000240"/>
            <a:ext cx="1195384" cy="1000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I:\Воспитательная работа 14-15 уч.год\ДОО 2\2.4 Детская организация.JPG"/>
          <p:cNvPicPr/>
          <p:nvPr/>
        </p:nvPicPr>
        <p:blipFill>
          <a:blip r:embed="rId18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2857496"/>
            <a:ext cx="1504315" cy="112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:\Воспитательная работа 14-15 уч.год\ДОО 2\2.1 ДОО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928794" y="4857760"/>
            <a:ext cx="1562096" cy="1171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1643050"/>
            <a:ext cx="60722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800" b="1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Спасибо </a:t>
            </a:r>
            <a:r>
              <a:rPr lang="ru-RU" b="1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4800" b="1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  </a:t>
            </a: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внимание!</a:t>
            </a:r>
          </a:p>
        </p:txBody>
      </p:sp>
      <p:pic>
        <p:nvPicPr>
          <p:cNvPr id="5" name="Рисунок 58" descr="ГБОУ города Москвы детский сад комбинированного вида 200 - Коллекти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429000"/>
            <a:ext cx="2000264" cy="178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Admin\Desktop\Фото фильм\DSC0915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714356"/>
            <a:ext cx="6215106" cy="4143404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34" y="5143512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Детско-юношеская  организация «Элита»   имени А. П.Исаева добровольная, независимая, самоуправляемая организация, объединяющая детей, подростков и взрослых на принципах независимости и  демократии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571480"/>
            <a:ext cx="87868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/>
              </a:rPr>
              <a:t>Цели и задачи  организации</a:t>
            </a:r>
            <a:r>
              <a:rPr lang="en-US" sz="3200" b="1" dirty="0" smtClean="0">
                <a:solidFill>
                  <a:srgbClr val="FF0000"/>
                </a:solidFill>
                <a:latin typeface="Monotype Corsiva" pitchFamily="66" charset="0"/>
                <a:ea typeface="Times New Roman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Monotype Corsiva" pitchFamily="66" charset="0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 сделать школьную жизнь интересной и увлекательной;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 развивать индивидуальные качества ребят через различные формы внеклассной и внеурочной деятельности;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 развивать инициативу и творчество ребят в процессе коллективных дел;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 быть полезным окружающим людям;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умение управлять коллективом;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i="1" dirty="0" smtClean="0">
                <a:latin typeface="Times New Roman"/>
                <a:ea typeface="Times New Roman"/>
              </a:rPr>
              <a:t> развивать индивидуальные способности личности.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Возраст членов организации:  </a:t>
            </a:r>
            <a:r>
              <a:rPr lang="ru-RU" sz="2400" i="1" dirty="0" smtClean="0">
                <a:latin typeface="Times New Roman"/>
                <a:ea typeface="Times New Roman"/>
              </a:rPr>
              <a:t>8-17 лет.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i="1" dirty="0" smtClean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4296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/>
              </a:rPr>
              <a:t>Методы работы  организации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3200" i="1" dirty="0" smtClean="0">
                <a:latin typeface="Times New Roman"/>
                <a:ea typeface="Times New Roman"/>
              </a:rPr>
              <a:t>  коллективный общественно полезный труд;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3200" i="1" dirty="0" smtClean="0">
                <a:latin typeface="Times New Roman"/>
                <a:ea typeface="Times New Roman"/>
              </a:rPr>
              <a:t>  убеждение словом и примером;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3200" i="1" dirty="0" smtClean="0">
                <a:latin typeface="Times New Roman"/>
                <a:ea typeface="Times New Roman"/>
              </a:rPr>
              <a:t> поручение;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3200" i="1" dirty="0" smtClean="0">
                <a:latin typeface="Times New Roman"/>
                <a:ea typeface="Times New Roman"/>
              </a:rPr>
              <a:t> соревнование;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3200" i="1" dirty="0" smtClean="0">
                <a:latin typeface="Times New Roman"/>
                <a:ea typeface="Times New Roman"/>
              </a:rPr>
              <a:t> поощрение и наказание.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ru-RU" sz="3200" i="1" dirty="0" smtClean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5009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b="1" dirty="0" smtClean="0"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Символика организации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</a:rPr>
              <a:t>    </a:t>
            </a:r>
            <a:r>
              <a:rPr lang="ru-RU" sz="2800" b="1" dirty="0" smtClean="0">
                <a:latin typeface="Times New Roman"/>
                <a:ea typeface="Times New Roman"/>
              </a:rPr>
              <a:t>Эмблема                                           Флаг</a:t>
            </a:r>
          </a:p>
        </p:txBody>
      </p:sp>
      <p:pic>
        <p:nvPicPr>
          <p:cNvPr id="3074" name="Picture 2" descr="I:\Воспитательная работа 14-15 уч.год\ДОО 2\3. Флаг.JPG"/>
          <p:cNvPicPr>
            <a:picLocks noChangeAspect="1" noChangeArrowheads="1"/>
          </p:cNvPicPr>
          <p:nvPr/>
        </p:nvPicPr>
        <p:blipFill>
          <a:blip r:embed="rId2"/>
          <a:srcRect l="20535" t="18060" r="14772" b="27150"/>
          <a:stretch>
            <a:fillRect/>
          </a:stretch>
        </p:blipFill>
        <p:spPr bwMode="auto">
          <a:xfrm>
            <a:off x="4429124" y="2285992"/>
            <a:ext cx="4386293" cy="2928958"/>
          </a:xfrm>
          <a:prstGeom prst="rect">
            <a:avLst/>
          </a:prstGeom>
          <a:noFill/>
        </p:spPr>
      </p:pic>
      <p:pic>
        <p:nvPicPr>
          <p:cNvPr id="6" name="Рисунок 58" descr="ГБОУ города Москвы детский сад комбинированного вида 200 - Коллекти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357430"/>
            <a:ext cx="3214710" cy="286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Девиз: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Вместе мы сделаем больше, 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Вместе мы сделаем  лучше!</a:t>
            </a:r>
            <a:endParaRPr lang="en-US" sz="2800" i="1" dirty="0" smtClean="0">
              <a:latin typeface="Times New Roman"/>
              <a:ea typeface="Times New Roman"/>
            </a:endParaRPr>
          </a:p>
          <a:p>
            <a:endParaRPr lang="ru-RU" sz="2800" b="1" dirty="0" smtClean="0">
              <a:latin typeface="Times New Roman"/>
              <a:ea typeface="Times New Roman"/>
            </a:endParaRPr>
          </a:p>
          <a:p>
            <a:r>
              <a:rPr lang="ru-RU" sz="2800" b="1" dirty="0" smtClean="0">
                <a:latin typeface="Times New Roman"/>
                <a:ea typeface="Times New Roman"/>
              </a:rPr>
              <a:t>Законы: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Люби свою Родину, родителей.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Будь настойчив в учении, труде, спорте.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Будь честен, добр, уважай окружающих,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Дорожи  честью школы.</a:t>
            </a:r>
          </a:p>
          <a:p>
            <a:r>
              <a:rPr lang="ru-RU" sz="2800" i="1" dirty="0" smtClean="0">
                <a:latin typeface="Times New Roman"/>
                <a:ea typeface="Times New Roman"/>
              </a:rPr>
              <a:t>Будь достоин звания Человек.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500042"/>
            <a:ext cx="8786842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Структура организации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i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Общий сбор</a:t>
            </a:r>
          </a:p>
          <a:p>
            <a:pPr lvl="0" algn="ctr"/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 старшеклассников</a:t>
            </a:r>
          </a:p>
          <a:p>
            <a:pPr lvl="0" algn="ctr"/>
            <a:endParaRPr lang="ru-RU" b="1" i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</a:p>
          <a:p>
            <a:pPr algn="ctr"/>
            <a:endParaRPr lang="ru-RU" sz="2000" b="1" i="1" u="sng" dirty="0" smtClean="0"/>
          </a:p>
          <a:p>
            <a:pPr algn="ctr"/>
            <a:endParaRPr lang="ru-RU" sz="2000" b="1" i="1" u="sng" dirty="0" smtClean="0"/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Совет права и  порядка                                                 Военно-спортивный совет</a:t>
            </a:r>
          </a:p>
          <a:p>
            <a:pPr algn="ctr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Совет информации и печати                Совет  КТД           Ученый совет   </a:t>
            </a:r>
          </a:p>
          <a:p>
            <a:r>
              <a:rPr lang="ru-RU" b="1" i="1" dirty="0" smtClean="0"/>
              <a:t>                             </a:t>
            </a:r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dirty="0" smtClean="0"/>
          </a:p>
          <a:p>
            <a:pPr lvl="0" algn="ctr"/>
            <a:endParaRPr lang="ru-RU" sz="2000" b="1" i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ru-RU" sz="2000" b="1" i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hangingPunct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6" name="AutoShape 38"/>
          <p:cNvSpPr>
            <a:spLocks noChangeShapeType="1"/>
          </p:cNvSpPr>
          <p:nvPr/>
        </p:nvSpPr>
        <p:spPr bwMode="auto">
          <a:xfrm flipH="1">
            <a:off x="4571999" y="1928802"/>
            <a:ext cx="71438" cy="28575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0" y="571480"/>
            <a:ext cx="914400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AutoShape 38"/>
          <p:cNvSpPr>
            <a:spLocks noChangeShapeType="1"/>
          </p:cNvSpPr>
          <p:nvPr/>
        </p:nvSpPr>
        <p:spPr bwMode="auto">
          <a:xfrm flipH="1">
            <a:off x="4572000" y="2714620"/>
            <a:ext cx="45719" cy="3571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AutoShape 38"/>
          <p:cNvSpPr>
            <a:spLocks noChangeShapeType="1"/>
          </p:cNvSpPr>
          <p:nvPr/>
        </p:nvSpPr>
        <p:spPr bwMode="auto">
          <a:xfrm flipH="1">
            <a:off x="2428860" y="3571876"/>
            <a:ext cx="1428758" cy="3571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AutoShape 38"/>
          <p:cNvSpPr>
            <a:spLocks noChangeShapeType="1"/>
          </p:cNvSpPr>
          <p:nvPr/>
        </p:nvSpPr>
        <p:spPr bwMode="auto">
          <a:xfrm>
            <a:off x="5429256" y="3571876"/>
            <a:ext cx="1571636" cy="42862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AutoShape 38"/>
          <p:cNvSpPr>
            <a:spLocks noChangeShapeType="1"/>
          </p:cNvSpPr>
          <p:nvPr/>
        </p:nvSpPr>
        <p:spPr bwMode="auto">
          <a:xfrm>
            <a:off x="5000628" y="3643314"/>
            <a:ext cx="1143008" cy="114300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AutoShape 38"/>
          <p:cNvSpPr>
            <a:spLocks noChangeShapeType="1"/>
          </p:cNvSpPr>
          <p:nvPr/>
        </p:nvSpPr>
        <p:spPr bwMode="auto">
          <a:xfrm>
            <a:off x="4591999" y="3714752"/>
            <a:ext cx="51438" cy="100013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AutoShape 38"/>
          <p:cNvSpPr>
            <a:spLocks noChangeShapeType="1"/>
          </p:cNvSpPr>
          <p:nvPr/>
        </p:nvSpPr>
        <p:spPr bwMode="auto">
          <a:xfrm flipH="1">
            <a:off x="3214678" y="3643314"/>
            <a:ext cx="1071571" cy="121444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282" y="571480"/>
            <a:ext cx="8643998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Работа  советов по направлениям</a:t>
            </a:r>
          </a:p>
          <a:p>
            <a:pPr lvl="0" algn="just"/>
            <a:r>
              <a:rPr lang="ru-RU" sz="3200" i="1" dirty="0" smtClean="0">
                <a:latin typeface="Times New Roman"/>
                <a:ea typeface="Times New Roman"/>
              </a:rPr>
              <a:t> </a:t>
            </a:r>
            <a:r>
              <a:rPr lang="ru-RU" sz="2200" b="1" i="1" dirty="0" smtClean="0">
                <a:latin typeface="Times New Roman"/>
                <a:ea typeface="Times New Roman"/>
              </a:rPr>
              <a:t>Ученый совет  </a:t>
            </a:r>
            <a:r>
              <a:rPr lang="ru-RU" sz="2200" i="1" dirty="0" smtClean="0">
                <a:latin typeface="Times New Roman"/>
                <a:ea typeface="Times New Roman"/>
              </a:rPr>
              <a:t>- обеспечивает качественное выполнение  заданий самостоятельной работы, обеспечивает высокие абсолютные и качественные показатели успеваемости, ликвидацию задолженности по предметам в установленные сроки; обеспечивает глубокое освоение знаний и постоянное повышение культурного уровня;</a:t>
            </a:r>
          </a:p>
          <a:p>
            <a:pPr lvl="0" algn="just"/>
            <a:r>
              <a:rPr lang="ru-RU" sz="2200" i="1" dirty="0" smtClean="0">
                <a:latin typeface="Times New Roman"/>
                <a:ea typeface="Times New Roman"/>
              </a:rPr>
              <a:t>рассматривает вопросы поощрения учащихся;  способствует вовлечению большого количества учащихся в работу профильных кружков, факультативов.</a:t>
            </a:r>
          </a:p>
          <a:p>
            <a:pPr algn="just"/>
            <a:endParaRPr lang="ru-RU" sz="2200" i="1" dirty="0" smtClean="0">
              <a:latin typeface="Times New Roman"/>
              <a:ea typeface="Times New Roman"/>
            </a:endParaRPr>
          </a:p>
          <a:p>
            <a:pPr algn="just"/>
            <a:r>
              <a:rPr lang="ru-RU" sz="2200" b="1" i="1" dirty="0" smtClean="0">
                <a:latin typeface="Times New Roman"/>
                <a:ea typeface="Times New Roman"/>
              </a:rPr>
              <a:t>Военно-спортивный совет </a:t>
            </a:r>
            <a:r>
              <a:rPr lang="ru-RU" sz="2200" i="1" dirty="0" smtClean="0">
                <a:latin typeface="Times New Roman"/>
                <a:ea typeface="Times New Roman"/>
              </a:rPr>
              <a:t>– создает атмосферу коллективизма, товарищества и взаимопомощи; организует и проводит спортивные соревнования между классами; организуют физкультминутки на переменах, проводят подвижные игры. </a:t>
            </a:r>
          </a:p>
          <a:p>
            <a:pPr algn="just"/>
            <a:r>
              <a:rPr lang="ru-RU" sz="2200" i="1" dirty="0" smtClean="0">
                <a:latin typeface="Times New Roman"/>
                <a:ea typeface="Times New Roman"/>
              </a:rPr>
              <a:t>  </a:t>
            </a:r>
          </a:p>
          <a:p>
            <a:pPr lvl="0"/>
            <a:endParaRPr lang="ru-RU" sz="2200" b="1" i="1" dirty="0" smtClean="0">
              <a:latin typeface="Times New Roman"/>
              <a:ea typeface="Times New Roman"/>
            </a:endParaRPr>
          </a:p>
          <a:p>
            <a:endParaRPr lang="ru-RU" sz="2200" i="1" dirty="0" smtClean="0">
              <a:latin typeface="Times New Roman"/>
              <a:ea typeface="Times New Roman"/>
            </a:endParaRPr>
          </a:p>
          <a:p>
            <a:pPr lvl="0"/>
            <a:endParaRPr lang="ru-RU" sz="2400" i="1" dirty="0" smtClean="0">
              <a:latin typeface="Times New Roman"/>
              <a:ea typeface="Times New Roman"/>
            </a:endParaRPr>
          </a:p>
          <a:p>
            <a:pPr lvl="0"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ru-RU" sz="3200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42918"/>
            <a:ext cx="857256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 smtClean="0">
                <a:latin typeface="Times New Roman"/>
                <a:ea typeface="Times New Roman"/>
              </a:rPr>
              <a:t>Совет  права и порядка  </a:t>
            </a:r>
            <a:r>
              <a:rPr lang="ru-RU" sz="2200" i="1" dirty="0" smtClean="0">
                <a:latin typeface="Times New Roman"/>
                <a:ea typeface="Times New Roman"/>
              </a:rPr>
              <a:t>- осуществляет контроль за соблюдением правил внутреннего распорядка в школе; обеспечивает контроль за посещаемостью уроков, дисциплиной на уроках и переменах; организует и осуществляет контроль воспитательных, культурно-массовых, военно-спортивных и других мероприятий в школе и классе;  принимает участие в подготовке и проведении летней трудовой практики.</a:t>
            </a:r>
          </a:p>
          <a:p>
            <a:pPr algn="just"/>
            <a:r>
              <a:rPr lang="ru-RU" sz="2200" b="1" i="1" dirty="0" smtClean="0">
                <a:latin typeface="Times New Roman"/>
                <a:ea typeface="Times New Roman"/>
              </a:rPr>
              <a:t> </a:t>
            </a:r>
          </a:p>
          <a:p>
            <a:pPr algn="just"/>
            <a:r>
              <a:rPr lang="ru-RU" sz="2200" b="1" i="1" dirty="0" smtClean="0">
                <a:latin typeface="Times New Roman"/>
                <a:ea typeface="Times New Roman"/>
              </a:rPr>
              <a:t>Совет информации и печати </a:t>
            </a:r>
            <a:r>
              <a:rPr lang="ru-RU" sz="2200" i="1" dirty="0" smtClean="0">
                <a:latin typeface="Times New Roman"/>
                <a:ea typeface="Times New Roman"/>
              </a:rPr>
              <a:t>- выпуск листовок, молний, буклетов; осуществляет выпуск новостей  с освещением всех событий школьной жизни на сайт школы; подготовка материала для тематических классных часов.</a:t>
            </a:r>
          </a:p>
          <a:p>
            <a:pPr algn="just"/>
            <a:endParaRPr lang="ru-RU" sz="2200" b="1" i="1" dirty="0" smtClean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000636"/>
            <a:ext cx="8429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 smtClean="0">
                <a:latin typeface="Times New Roman"/>
                <a:ea typeface="Times New Roman"/>
              </a:rPr>
              <a:t>Совет КТД  -  </a:t>
            </a:r>
            <a:r>
              <a:rPr lang="ru-RU" sz="2200" i="1" dirty="0" smtClean="0">
                <a:latin typeface="Times New Roman"/>
                <a:ea typeface="Times New Roman"/>
              </a:rPr>
              <a:t>вовлекает учащихся в кружки художественной самодеятельности, организует и проводит  праздники и мероприятия.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382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Comp</cp:lastModifiedBy>
  <cp:revision>43</cp:revision>
  <dcterms:created xsi:type="dcterms:W3CDTF">2014-06-24T15:51:35Z</dcterms:created>
  <dcterms:modified xsi:type="dcterms:W3CDTF">2016-11-10T05:58:49Z</dcterms:modified>
</cp:coreProperties>
</file>